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vgSource.json" ContentType="application/json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svg_pptx_6numj8aa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svg_pptx_6numj8aa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d564648c2e2c5d3.jpg"/>
  <Relationship Id="rId3" Type="http://schemas.openxmlformats.org/officeDocument/2006/relationships/image" Target="../media/image_cfea70ebca3c5f40.pn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95ee80bd9e10277c.jp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86000"/>
                  </a:schemeClr>
                </a:gs>
                <a:gs pos="58000">
                  <a:schemeClr val="lt1">
                    <a:alpha val="62000"/>
                  </a:schemeClr>
                </a:gs>
                <a:gs pos="100000">
                  <a:schemeClr val="lt1">
                    <a:alpha val="34000"/>
                  </a:scheme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781050" y="704850"/>
            <a:ext cx="1009650" cy="571500"/>
            <a:chOff x="781050" y="704850"/>
            <a:chExt cx="1009650" cy="571500"/>
          </a:xfrm>
        </p:grpSpPr>
        <p:sp>
          <p:nvSpPr>
            <p:cNvPr id="6" name="Ellipse 6"/>
            <p:cNvSpPr/>
            <p:nvPr/>
          </p:nvSpPr>
          <p:spPr>
            <a:xfrm>
              <a:off x="781050" y="704850"/>
              <a:ext cx="571500" cy="571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1219200" y="704850"/>
              <a:ext cx="571500" cy="5715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57250" y="2850356"/>
            <a:ext cx="6348971" cy="2576989"/>
            <a:chOff x="857250" y="2850356"/>
            <a:chExt cx="6348971" cy="2576989"/>
          </a:xfrm>
        </p:grpSpPr>
        <p:sp>
          <p:nvSpPr>
            <p:cNvPr id="9" name="TextBox 9"/>
            <p:cNvSpPr txBox="1"/>
            <p:nvPr/>
          </p:nvSpPr>
          <p:spPr>
            <a:xfrm>
              <a:off x="908685" y="2850356"/>
              <a:ext cx="231042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b="1" spc="225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COMITÉ DE LANCEMENT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914400" y="3143250"/>
              <a:ext cx="609600" cy="47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57250" y="3396615"/>
              <a:ext cx="3269864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6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Horizon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0684" y="4394835"/>
              <a:ext cx="630553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simplifier le quotidien des équipes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6780" y="5133975"/>
              <a:ext cx="552432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Regrouper les demandes internes et faciliter leur suivi.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9447" y="6200299"/>
            <a:ext cx="2993509" cy="400240"/>
            <a:chOff x="909447" y="6200299"/>
            <a:chExt cx="2993509" cy="400240"/>
          </a:xfrm>
        </p:grpSpPr>
        <p:sp>
          <p:nvSpPr>
            <p:cNvPr id="15" name="TextBox 15"/>
            <p:cNvSpPr txBox="1"/>
            <p:nvPr/>
          </p:nvSpPr>
          <p:spPr>
            <a:xfrm>
              <a:off x="909447" y="6200299"/>
              <a:ext cx="65391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CLARANET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9447" y="6409849"/>
              <a:ext cx="299350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Projet de portail interne · Comité de direction</a:t>
              </a:r>
            </a:p>
          </p:txBody>
        </p:sp>
      </p:grpSp>
      <p:pic>
        <p:nvPicPr>
          <p:cNvPr id="18" name="Imag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450" y="6018014"/>
            <a:ext cx="1428750" cy="28932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88000"/>
                  </a:schemeClr>
                </a:gs>
                <a:gs pos="70000">
                  <a:schemeClr val="lt1">
                    <a:alpha val="55000"/>
                  </a:schemeClr>
                </a:gs>
                <a:gs pos="100000">
                  <a:schemeClr val="lt1">
                    <a:alpha val="22000"/>
                  </a:scheme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899922" y="949642"/>
            <a:ext cx="1874894" cy="557403"/>
            <a:chOff x="899922" y="949642"/>
            <a:chExt cx="1874894" cy="557403"/>
          </a:xfrm>
        </p:grpSpPr>
        <p:sp>
          <p:nvSpPr>
            <p:cNvPr id="6" name="TextBox 6"/>
            <p:cNvSpPr txBox="1"/>
            <p:nvPr/>
          </p:nvSpPr>
          <p:spPr>
            <a:xfrm>
              <a:off x="899922" y="949642"/>
              <a:ext cx="187489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8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Sommaire</a:t>
              </a:r>
            </a:p>
          </p:txBody>
        </p:sp>
        <p:sp>
          <p:nvSpPr>
            <p:cNvPr id="7" name="Rectangle 7"/>
            <p:cNvSpPr/>
            <p:nvPr/>
          </p:nvSpPr>
          <p:spPr>
            <a:xfrm>
              <a:off x="933450" y="1409700"/>
              <a:ext cx="609600" cy="47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899160" y="2266950"/>
            <a:ext cx="10378440" cy="1057275"/>
            <a:chOff x="899160" y="2266950"/>
            <a:chExt cx="10378440" cy="1057275"/>
          </a:xfrm>
        </p:grpSpPr>
        <p:sp>
          <p:nvSpPr>
            <p:cNvPr id="9" name="TextBox 9"/>
            <p:cNvSpPr txBox="1"/>
            <p:nvPr/>
          </p:nvSpPr>
          <p:spPr>
            <a:xfrm>
              <a:off x="899160" y="2266950"/>
              <a:ext cx="4969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66494" y="2380298"/>
              <a:ext cx="8684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Enjeux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70304" y="2804160"/>
              <a:ext cx="34101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Aujourd’hui, demain et périmètre du projet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914400" y="3314700"/>
              <a:ext cx="10363200" cy="9525"/>
            </a:xfrm>
            <a:custGeom>
              <a:avLst/>
              <a:gdLst/>
              <a:ahLst/>
              <a:cxnLst/>
              <a:rect l="l" t="t" r="r" b="b"/>
              <a:pathLst>
                <a:path w="10363200" h="9525">
                  <a:moveTo>
                    <a:pt x="0" y="0"/>
                  </a:moveTo>
                  <a:lnTo>
                    <a:pt x="10363200" y="0"/>
                  </a:lnTo>
                </a:path>
              </a:pathLst>
            </a:custGeom>
            <a:noFill/>
            <a:ln w="9525">
              <a:solidFill>
                <a:schemeClr val="dk1">
                  <a:alpha val="20000"/>
                </a:schemeClr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899160" y="3714750"/>
            <a:ext cx="10378440" cy="1057275"/>
            <a:chOff x="899160" y="3714750"/>
            <a:chExt cx="10378440" cy="1057275"/>
          </a:xfrm>
        </p:grpSpPr>
        <p:sp>
          <p:nvSpPr>
            <p:cNvPr id="14" name="TextBox 14"/>
            <p:cNvSpPr txBox="1"/>
            <p:nvPr/>
          </p:nvSpPr>
          <p:spPr>
            <a:xfrm>
              <a:off x="899160" y="3714750"/>
              <a:ext cx="4969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66494" y="3828098"/>
              <a:ext cx="26194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Plan de déploiement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70304" y="4251960"/>
              <a:ext cx="25618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Trois étapes sur douze semaines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914400" y="4762500"/>
              <a:ext cx="10363200" cy="9525"/>
            </a:xfrm>
            <a:custGeom>
              <a:avLst/>
              <a:gdLst/>
              <a:ahLst/>
              <a:cxnLst/>
              <a:rect l="l" t="t" r="r" b="b"/>
              <a:pathLst>
                <a:path w="10363200" h="9525">
                  <a:moveTo>
                    <a:pt x="0" y="0"/>
                  </a:moveTo>
                  <a:lnTo>
                    <a:pt x="10363200" y="0"/>
                  </a:lnTo>
                </a:path>
              </a:pathLst>
            </a:custGeom>
            <a:noFill/>
            <a:ln w="9525">
              <a:solidFill>
                <a:schemeClr val="dk1">
                  <a:alpha val="20000"/>
                </a:schemeClr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899160" y="5162550"/>
            <a:ext cx="3906650" cy="771906"/>
            <a:chOff x="899160" y="5162550"/>
            <a:chExt cx="3906650" cy="771906"/>
          </a:xfrm>
        </p:grpSpPr>
        <p:sp>
          <p:nvSpPr>
            <p:cNvPr id="19" name="TextBox 19"/>
            <p:cNvSpPr txBox="1"/>
            <p:nvPr/>
          </p:nvSpPr>
          <p:spPr>
            <a:xfrm>
              <a:off x="899160" y="5162550"/>
              <a:ext cx="4969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66494" y="5275898"/>
              <a:ext cx="23986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Décision attendue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70304" y="5699760"/>
              <a:ext cx="31355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Budget à valider et référents à nommer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72846" y="543878"/>
            <a:ext cx="5905413" cy="798861"/>
            <a:chOff x="672846" y="543878"/>
            <a:chExt cx="5905413" cy="798861"/>
          </a:xfrm>
        </p:grpSpPr>
        <p:sp>
          <p:nvSpPr>
            <p:cNvPr id="2" name="TextBox 2"/>
            <p:cNvSpPr txBox="1"/>
            <p:nvPr/>
          </p:nvSpPr>
          <p:spPr>
            <a:xfrm>
              <a:off x="672846" y="543878"/>
              <a:ext cx="113563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Enjeux</a:t>
              </a:r>
            </a:p>
          </p:txBody>
        </p:sp>
        <p:sp>
          <p:nvSpPr>
            <p:cNvPr id="3" name="Rectangle 3"/>
            <p:cNvSpPr/>
            <p:nvPr/>
          </p:nvSpPr>
          <p:spPr>
            <a:xfrm>
              <a:off x="704850" y="952500"/>
              <a:ext cx="609600" cy="47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80847" y="1152049"/>
              <a:ext cx="589741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112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OBJECTIF : REGROUPER LES DEMANDES INTERNES ET FACILITER LEUR SUIVI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85800" y="1524000"/>
            <a:ext cx="5219700" cy="2552700"/>
            <a:chOff x="685800" y="1524000"/>
            <a:chExt cx="5219700" cy="2552700"/>
          </a:xfrm>
        </p:grpSpPr>
        <p:sp>
          <p:nvSpPr>
            <p:cNvPr id="6" name="Rectangle 6"/>
            <p:cNvSpPr/>
            <p:nvPr/>
          </p:nvSpPr>
          <p:spPr>
            <a:xfrm>
              <a:off x="685800" y="1524000"/>
              <a:ext cx="5219700" cy="2552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685800" y="1524000"/>
              <a:ext cx="76200" cy="2552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5295900" y="1835150"/>
              <a:ext cx="228599" cy="177800"/>
              <a:chOff x="5295900" y="1835150"/>
              <a:chExt cx="228599" cy="177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5295900" y="1835150"/>
                <a:ext cx="228599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1778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203199" y="0"/>
                    </a:lnTo>
                    <a:cubicBezTo>
                      <a:pt x="217227" y="0"/>
                      <a:pt x="228599" y="11372"/>
                      <a:pt x="228599" y="25400"/>
                    </a:cubicBezTo>
                    <a:lnTo>
                      <a:pt x="228599" y="152400"/>
                    </a:lnTo>
                    <a:cubicBezTo>
                      <a:pt x="228599" y="166428"/>
                      <a:pt x="217227" y="177800"/>
                      <a:pt x="203199" y="177800"/>
                    </a:cubicBezTo>
                    <a:lnTo>
                      <a:pt x="25400" y="177800"/>
                    </a:lnTo>
                    <a:cubicBezTo>
                      <a:pt x="11372" y="177800"/>
                      <a:pt x="0" y="166428"/>
                      <a:pt x="0" y="1524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chemeClr val="accent2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5295900" y="1860550"/>
                <a:ext cx="228599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76200">
                    <a:moveTo>
                      <a:pt x="0" y="0"/>
                    </a:moveTo>
                    <a:lnTo>
                      <a:pt x="114300" y="76200"/>
                    </a:lnTo>
                    <a:lnTo>
                      <a:pt x="228599" y="0"/>
                    </a:lnTo>
                  </a:path>
                </a:pathLst>
              </a:custGeom>
              <a:noFill/>
              <a:ln w="25400">
                <a:solidFill>
                  <a:schemeClr val="accent2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061847" y="1856899"/>
              <a:ext cx="104740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112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AUJOURD’HUI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6894" y="2189798"/>
              <a:ext cx="28262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Demandes dispersées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9180" y="28479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26642" y="2864168"/>
              <a:ext cx="31185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Des demandes adressées par e-mail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59180" y="328612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26642" y="3302318"/>
              <a:ext cx="32177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Une visibilité limitée sur leur statut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286500" y="1524000"/>
            <a:ext cx="5219700" cy="2552700"/>
            <a:chOff x="6286500" y="1524000"/>
            <a:chExt cx="5219700" cy="2552700"/>
          </a:xfrm>
        </p:grpSpPr>
        <p:sp>
          <p:nvSpPr>
            <p:cNvPr id="18" name="Rectangle 18"/>
            <p:cNvSpPr/>
            <p:nvPr/>
          </p:nvSpPr>
          <p:spPr>
            <a:xfrm>
              <a:off x="6286500" y="1524000"/>
              <a:ext cx="5219700" cy="25527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86500" y="1524000"/>
              <a:ext cx="76200" cy="25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10896600" y="1809750"/>
              <a:ext cx="228599" cy="228599"/>
              <a:chOff x="10896600" y="1809750"/>
              <a:chExt cx="228599" cy="22859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0896600" y="180975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0972800" y="1898650"/>
                <a:ext cx="762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50800">
                    <a:moveTo>
                      <a:pt x="0" y="25400"/>
                    </a:moveTo>
                    <a:lnTo>
                      <a:pt x="25400" y="50800"/>
                    </a:lnTo>
                    <a:lnTo>
                      <a:pt x="76200" y="0"/>
                    </a:lnTo>
                  </a:path>
                </a:pathLst>
              </a:custGeom>
              <a:noFill/>
              <a:ln w="25400">
                <a:solidFill>
                  <a:schemeClr val="accent1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6624447" y="1856899"/>
              <a:ext cx="56524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112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DEMAIN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619494" y="2189798"/>
              <a:ext cx="30603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Demandes centralisées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621780" y="28479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›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889242" y="2864168"/>
              <a:ext cx="219162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 point d’entrée unique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21780" y="328612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›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889242" y="3302318"/>
              <a:ext cx="268219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 suivi partagé des demandes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621780" y="37242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›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889242" y="3740468"/>
              <a:ext cx="244539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 responsables identifiés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85800" y="4305300"/>
            <a:ext cx="3429000" cy="1905000"/>
            <a:chOff x="685800" y="4305300"/>
            <a:chExt cx="3429000" cy="1905000"/>
          </a:xfrm>
        </p:grpSpPr>
        <p:sp>
          <p:nvSpPr>
            <p:cNvPr id="32" name="Rectangle 32"/>
            <p:cNvSpPr/>
            <p:nvPr/>
          </p:nvSpPr>
          <p:spPr>
            <a:xfrm>
              <a:off x="685800" y="4305300"/>
              <a:ext cx="3429000" cy="1905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85800" y="4305300"/>
              <a:ext cx="76200" cy="1905000"/>
            </a:xfrm>
            <a:prstGeom prst="rect">
              <a:avLst/>
            </a:prstGeom>
            <a:solidFill>
              <a:srgbClr val="5B6293"/>
            </a:solidFill>
            <a:ln>
              <a:noFill/>
            </a:ln>
          </p:spPr>
        </p:sp>
        <p:grpSp>
          <p:nvGrpSpPr>
            <p:cNvPr id="42" name="Group 42"/>
            <p:cNvGrpSpPr/>
            <p:nvPr/>
          </p:nvGrpSpPr>
          <p:grpSpPr>
            <a:xfrm>
              <a:off x="1028700" y="4667250"/>
              <a:ext cx="228599" cy="238124"/>
              <a:chOff x="1028700" y="4667250"/>
              <a:chExt cx="228599" cy="23812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1028700" y="4895849"/>
                <a:ext cx="22859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9525">
                    <a:moveTo>
                      <a:pt x="0" y="0"/>
                    </a:moveTo>
                    <a:lnTo>
                      <a:pt x="228599" y="0"/>
                    </a:lnTo>
                  </a:path>
                </a:pathLst>
              </a:custGeom>
              <a:noFill/>
              <a:ln w="25400">
                <a:solidFill>
                  <a:srgbClr val="5B6293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104900" y="4730750"/>
                <a:ext cx="12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9525">
                    <a:moveTo>
                      <a:pt x="0" y="0"/>
                    </a:moveTo>
                    <a:lnTo>
                      <a:pt x="12700" y="0"/>
                    </a:lnTo>
                  </a:path>
                </a:pathLst>
              </a:custGeom>
              <a:noFill/>
              <a:ln w="25400">
                <a:solidFill>
                  <a:srgbClr val="5B6293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1104900" y="4781550"/>
                <a:ext cx="12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9525">
                    <a:moveTo>
                      <a:pt x="0" y="0"/>
                    </a:moveTo>
                    <a:lnTo>
                      <a:pt x="12700" y="0"/>
                    </a:lnTo>
                  </a:path>
                </a:pathLst>
              </a:custGeom>
              <a:noFill/>
              <a:ln w="25400">
                <a:solidFill>
                  <a:srgbClr val="5B6293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1104900" y="4832349"/>
                <a:ext cx="12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9525">
                    <a:moveTo>
                      <a:pt x="0" y="0"/>
                    </a:moveTo>
                    <a:lnTo>
                      <a:pt x="12700" y="0"/>
                    </a:lnTo>
                  </a:path>
                </a:pathLst>
              </a:custGeom>
              <a:noFill/>
              <a:ln w="25400">
                <a:solidFill>
                  <a:srgbClr val="5B6293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1168400" y="4730750"/>
                <a:ext cx="12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9525">
                    <a:moveTo>
                      <a:pt x="0" y="0"/>
                    </a:moveTo>
                    <a:lnTo>
                      <a:pt x="12700" y="0"/>
                    </a:lnTo>
                  </a:path>
                </a:pathLst>
              </a:custGeom>
              <a:noFill/>
              <a:ln w="25400">
                <a:solidFill>
                  <a:srgbClr val="5B6293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1168400" y="4781550"/>
                <a:ext cx="12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9525">
                    <a:moveTo>
                      <a:pt x="0" y="0"/>
                    </a:moveTo>
                    <a:lnTo>
                      <a:pt x="12700" y="0"/>
                    </a:lnTo>
                  </a:path>
                </a:pathLst>
              </a:custGeom>
              <a:noFill/>
              <a:ln w="25400">
                <a:solidFill>
                  <a:srgbClr val="5B6293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168400" y="4832349"/>
                <a:ext cx="12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9525">
                    <a:moveTo>
                      <a:pt x="0" y="0"/>
                    </a:moveTo>
                    <a:lnTo>
                      <a:pt x="12700" y="0"/>
                    </a:lnTo>
                  </a:path>
                </a:pathLst>
              </a:custGeom>
              <a:noFill/>
              <a:ln w="25400">
                <a:solidFill>
                  <a:srgbClr val="5B6293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1054100" y="4667250"/>
                <a:ext cx="177800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28599">
                    <a:moveTo>
                      <a:pt x="0" y="228599"/>
                    </a:moveTo>
                    <a:lnTo>
                      <a:pt x="0" y="25400"/>
                    </a:lnTo>
                    <a:cubicBezTo>
                      <a:pt x="0" y="11372"/>
                      <a:pt x="11372" y="0"/>
                      <a:pt x="25400" y="0"/>
                    </a:cubicBezTo>
                    <a:lnTo>
                      <a:pt x="152400" y="0"/>
                    </a:lnTo>
                    <a:cubicBezTo>
                      <a:pt x="166428" y="0"/>
                      <a:pt x="177800" y="11372"/>
                      <a:pt x="177800" y="25400"/>
                    </a:cubicBezTo>
                    <a:lnTo>
                      <a:pt x="177800" y="228599"/>
                    </a:lnTo>
                  </a:path>
                </a:pathLst>
              </a:custGeom>
              <a:noFill/>
              <a:ln w="25400">
                <a:solidFill>
                  <a:srgbClr val="5B6293"/>
                </a:solidFill>
              </a:ln>
            </p:spPr>
          </p:sp>
        </p:grpSp>
        <p:sp>
          <p:nvSpPr>
            <p:cNvPr id="43" name="TextBox 43"/>
            <p:cNvSpPr txBox="1"/>
            <p:nvPr/>
          </p:nvSpPr>
          <p:spPr>
            <a:xfrm>
              <a:off x="972312" y="5173980"/>
              <a:ext cx="31645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85647" y="5800249"/>
              <a:ext cx="134541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9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ÉQUIPES PILOTES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4381500" y="4305300"/>
            <a:ext cx="3429000" cy="1905000"/>
            <a:chOff x="4381500" y="4305300"/>
            <a:chExt cx="3429000" cy="1905000"/>
          </a:xfrm>
        </p:grpSpPr>
        <p:sp>
          <p:nvSpPr>
            <p:cNvPr id="46" name="Rectangle 46"/>
            <p:cNvSpPr/>
            <p:nvPr/>
          </p:nvSpPr>
          <p:spPr>
            <a:xfrm>
              <a:off x="4381500" y="4305300"/>
              <a:ext cx="3429000" cy="1905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47" name="Rectangle 47"/>
            <p:cNvSpPr/>
            <p:nvPr/>
          </p:nvSpPr>
          <p:spPr>
            <a:xfrm>
              <a:off x="4381500" y="4305300"/>
              <a:ext cx="76200" cy="1905000"/>
            </a:xfrm>
            <a:prstGeom prst="rect">
              <a:avLst/>
            </a:prstGeom>
            <a:solidFill>
              <a:srgbClr val="C35DA3"/>
            </a:solidFill>
            <a:ln>
              <a:noFill/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4724400" y="4667250"/>
              <a:ext cx="228599" cy="228600"/>
              <a:chOff x="4724400" y="4667250"/>
              <a:chExt cx="228599" cy="2286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4749800" y="4667250"/>
                <a:ext cx="1016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101600">
                    <a:moveTo>
                      <a:pt x="0" y="50800"/>
                    </a:moveTo>
                    <a:cubicBezTo>
                      <a:pt x="0" y="78856"/>
                      <a:pt x="22744" y="101600"/>
                      <a:pt x="50800" y="101600"/>
                    </a:cubicBezTo>
                    <a:cubicBezTo>
                      <a:pt x="78856" y="101600"/>
                      <a:pt x="101600" y="78856"/>
                      <a:pt x="101600" y="50800"/>
                    </a:cubicBezTo>
                    <a:cubicBezTo>
                      <a:pt x="101600" y="22744"/>
                      <a:pt x="78856" y="0"/>
                      <a:pt x="50800" y="0"/>
                    </a:cubicBezTo>
                    <a:cubicBezTo>
                      <a:pt x="22744" y="0"/>
                      <a:pt x="0" y="22744"/>
                      <a:pt x="0" y="50800"/>
                    </a:cubicBezTo>
                  </a:path>
                </a:pathLst>
              </a:custGeom>
              <a:noFill/>
              <a:ln w="25400">
                <a:solidFill>
                  <a:srgbClr val="C35DA3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4724400" y="4819650"/>
                <a:ext cx="1524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76200">
                    <a:moveTo>
                      <a:pt x="0" y="76200"/>
                    </a:moveTo>
                    <a:lnTo>
                      <a:pt x="0" y="50800"/>
                    </a:lnTo>
                    <a:cubicBezTo>
                      <a:pt x="0" y="22744"/>
                      <a:pt x="22744" y="0"/>
                      <a:pt x="50800" y="0"/>
                    </a:cubicBezTo>
                    <a:lnTo>
                      <a:pt x="101600" y="0"/>
                    </a:lnTo>
                    <a:cubicBezTo>
                      <a:pt x="129656" y="0"/>
                      <a:pt x="152400" y="22744"/>
                      <a:pt x="152400" y="50800"/>
                    </a:cubicBezTo>
                    <a:lnTo>
                      <a:pt x="152400" y="76200"/>
                    </a:lnTo>
                  </a:path>
                </a:pathLst>
              </a:custGeom>
              <a:noFill/>
              <a:ln w="25400">
                <a:solidFill>
                  <a:srgbClr val="C35DA3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4889499" y="4668901"/>
                <a:ext cx="38200" cy="98425"/>
              </a:xfrm>
              <a:custGeom>
                <a:avLst/>
                <a:gdLst/>
                <a:ahLst/>
                <a:cxnLst/>
                <a:rect l="l" t="t" r="r" b="b"/>
                <a:pathLst>
                  <a:path w="38200" h="98425">
                    <a:moveTo>
                      <a:pt x="0" y="0"/>
                    </a:moveTo>
                    <a:cubicBezTo>
                      <a:pt x="22478" y="5755"/>
                      <a:pt x="38200" y="26009"/>
                      <a:pt x="38200" y="49212"/>
                    </a:cubicBezTo>
                    <a:cubicBezTo>
                      <a:pt x="38200" y="72415"/>
                      <a:pt x="22478" y="92670"/>
                      <a:pt x="0" y="98425"/>
                    </a:cubicBezTo>
                  </a:path>
                </a:pathLst>
              </a:custGeom>
              <a:noFill/>
              <a:ln w="25400">
                <a:solidFill>
                  <a:srgbClr val="C35DA3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4914899" y="4821555"/>
                <a:ext cx="3810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74295">
                    <a:moveTo>
                      <a:pt x="38100" y="74295"/>
                    </a:moveTo>
                    <a:lnTo>
                      <a:pt x="38100" y="48895"/>
                    </a:lnTo>
                    <a:cubicBezTo>
                      <a:pt x="37967" y="25839"/>
                      <a:pt x="22324" y="5764"/>
                      <a:pt x="0" y="0"/>
                    </a:cubicBezTo>
                  </a:path>
                </a:pathLst>
              </a:custGeom>
              <a:noFill/>
              <a:ln w="25400">
                <a:solidFill>
                  <a:srgbClr val="C35DA3"/>
                </a:solidFill>
              </a:ln>
            </p:spPr>
          </p:sp>
        </p:grpSp>
        <p:sp>
          <p:nvSpPr>
            <p:cNvPr id="53" name="TextBox 53"/>
            <p:cNvSpPr txBox="1"/>
            <p:nvPr/>
          </p:nvSpPr>
          <p:spPr>
            <a:xfrm>
              <a:off x="4668012" y="5173980"/>
              <a:ext cx="87620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120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4681347" y="5800249"/>
              <a:ext cx="136188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9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COLLABORATEURS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077200" y="4305300"/>
            <a:ext cx="3429000" cy="1905000"/>
            <a:chOff x="8077200" y="4305300"/>
            <a:chExt cx="3429000" cy="1905000"/>
          </a:xfrm>
        </p:grpSpPr>
        <p:sp>
          <p:nvSpPr>
            <p:cNvPr id="56" name="Rectangle 56"/>
            <p:cNvSpPr/>
            <p:nvPr/>
          </p:nvSpPr>
          <p:spPr>
            <a:xfrm>
              <a:off x="8077200" y="4305300"/>
              <a:ext cx="3429000" cy="1905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57" name="Rectangle 57"/>
            <p:cNvSpPr/>
            <p:nvPr/>
          </p:nvSpPr>
          <p:spPr>
            <a:xfrm>
              <a:off x="8077200" y="4305300"/>
              <a:ext cx="76200" cy="1905000"/>
            </a:xfrm>
            <a:prstGeom prst="rect">
              <a:avLst/>
            </a:prstGeom>
            <a:solidFill>
              <a:srgbClr val="00A88E"/>
            </a:solidFill>
            <a:ln>
              <a:noFill/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8420100" y="4667250"/>
              <a:ext cx="228599" cy="228599"/>
              <a:chOff x="8420100" y="4667250"/>
              <a:chExt cx="228599" cy="228599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8420100" y="466725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rgbClr val="00A88E"/>
                </a:solidFill>
              </a:ln>
            </p:spPr>
          </p:sp>
          <p:sp>
            <p:nvSpPr>
              <p:cNvPr id="59" name="Freeform 59"/>
              <p:cNvSpPr/>
              <p:nvPr/>
            </p:nvSpPr>
            <p:spPr>
              <a:xfrm>
                <a:off x="8534400" y="4718050"/>
                <a:ext cx="381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01600">
                    <a:moveTo>
                      <a:pt x="0" y="0"/>
                    </a:moveTo>
                    <a:lnTo>
                      <a:pt x="0" y="63500"/>
                    </a:lnTo>
                    <a:lnTo>
                      <a:pt x="38100" y="101600"/>
                    </a:lnTo>
                  </a:path>
                </a:pathLst>
              </a:custGeom>
              <a:noFill/>
              <a:ln w="25400">
                <a:solidFill>
                  <a:srgbClr val="00A88E"/>
                </a:solidFill>
              </a:ln>
            </p:spPr>
          </p:sp>
        </p:grpSp>
        <p:sp>
          <p:nvSpPr>
            <p:cNvPr id="61" name="TextBox 61"/>
            <p:cNvSpPr txBox="1"/>
            <p:nvPr/>
          </p:nvSpPr>
          <p:spPr>
            <a:xfrm>
              <a:off x="8363712" y="5173980"/>
              <a:ext cx="59632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8377047" y="5800249"/>
              <a:ext cx="150274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9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DURÉE EN SEMAINES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681038" y="6483191"/>
            <a:ext cx="10829924" cy="161925"/>
            <a:chOff x="681038" y="6483191"/>
            <a:chExt cx="10829924" cy="161925"/>
          </a:xfrm>
        </p:grpSpPr>
        <p:sp>
          <p:nvSpPr>
            <p:cNvPr id="64" name="TextBox 64"/>
            <p:cNvSpPr txBox="1"/>
            <p:nvPr/>
          </p:nvSpPr>
          <p:spPr>
            <a:xfrm>
              <a:off x="681038" y="6483191"/>
              <a:ext cx="1628798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Horizon · Comité de lancement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380010" y="6483191"/>
              <a:ext cx="13095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8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72846" y="543878"/>
            <a:ext cx="4812803" cy="798861"/>
            <a:chOff x="672846" y="543878"/>
            <a:chExt cx="4812803" cy="798861"/>
          </a:xfrm>
        </p:grpSpPr>
        <p:sp>
          <p:nvSpPr>
            <p:cNvPr id="2" name="TextBox 2"/>
            <p:cNvSpPr txBox="1"/>
            <p:nvPr/>
          </p:nvSpPr>
          <p:spPr>
            <a:xfrm>
              <a:off x="672846" y="543878"/>
              <a:ext cx="342537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Plan de déploiement</a:t>
              </a:r>
            </a:p>
          </p:txBody>
        </p:sp>
        <p:sp>
          <p:nvSpPr>
            <p:cNvPr id="3" name="Rectangle 3"/>
            <p:cNvSpPr/>
            <p:nvPr/>
          </p:nvSpPr>
          <p:spPr>
            <a:xfrm>
              <a:off x="704850" y="952500"/>
              <a:ext cx="609600" cy="47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80847" y="1152049"/>
              <a:ext cx="48048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112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DOUZE SEMAINES · TROIS ÉTAPES · TROIS ÉQUIPES PILOTES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81038" y="1674495"/>
            <a:ext cx="10567987" cy="2821305"/>
            <a:chOff x="681038" y="1674495"/>
            <a:chExt cx="10567987" cy="2821305"/>
          </a:xfrm>
        </p:grpSpPr>
        <p:sp>
          <p:nvSpPr>
            <p:cNvPr id="6" name="TextBox 6"/>
            <p:cNvSpPr txBox="1"/>
            <p:nvPr/>
          </p:nvSpPr>
          <p:spPr>
            <a:xfrm>
              <a:off x="681038" y="1674495"/>
              <a:ext cx="70575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spc="112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SEMAINES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134754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830079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525404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230254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25579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20904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25754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S7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021079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S8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16404" y="1674495"/>
              <a:ext cx="1503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S9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386049" y="1674495"/>
              <a:ext cx="22075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S10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081374" y="1674495"/>
              <a:ext cx="22075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S11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776699" y="1674495"/>
              <a:ext cx="22075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S12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2857500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3552825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4257675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4953000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5648325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6353175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7048500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7743825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8448675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9144000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9839325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10544175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11239500" y="1885950"/>
              <a:ext cx="9525" cy="2609850"/>
            </a:xfrm>
            <a:custGeom>
              <a:avLst/>
              <a:gdLst/>
              <a:ahLst/>
              <a:cxnLst/>
              <a:rect l="l" t="t" r="r" b="b"/>
              <a:pathLst>
                <a:path w="9525" h="2609850">
                  <a:moveTo>
                    <a:pt x="0" y="0"/>
                  </a:moveTo>
                  <a:lnTo>
                    <a:pt x="0" y="26098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685800" y="2114550"/>
            <a:ext cx="10553700" cy="530161"/>
            <a:chOff x="685800" y="2114550"/>
            <a:chExt cx="10553700" cy="530161"/>
          </a:xfrm>
        </p:grpSpPr>
        <p:sp>
          <p:nvSpPr>
            <p:cNvPr id="33" name="Rectangle 33"/>
            <p:cNvSpPr/>
            <p:nvPr/>
          </p:nvSpPr>
          <p:spPr>
            <a:xfrm>
              <a:off x="685800" y="2114550"/>
              <a:ext cx="457200" cy="457200"/>
            </a:xfrm>
            <a:prstGeom prst="rect">
              <a:avLst/>
            </a:prstGeom>
            <a:solidFill>
              <a:srgbClr val="5B6293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77742" y="2241232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287018" y="2126932"/>
              <a:ext cx="9219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Cadrage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290066" y="2439352"/>
              <a:ext cx="99212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Semaines 1 à 2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2857500" y="2114550"/>
              <a:ext cx="8382000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2857500" y="2114550"/>
              <a:ext cx="1400175" cy="457200"/>
            </a:xfrm>
            <a:prstGeom prst="rect">
              <a:avLst/>
            </a:prstGeom>
            <a:solidFill>
              <a:srgbClr val="5B6293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3251892" y="2270760"/>
              <a:ext cx="6018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S1 à S2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85800" y="2952750"/>
            <a:ext cx="10553700" cy="530161"/>
            <a:chOff x="685800" y="2952750"/>
            <a:chExt cx="10553700" cy="530161"/>
          </a:xfrm>
        </p:grpSpPr>
        <p:sp>
          <p:nvSpPr>
            <p:cNvPr id="41" name="Rectangle 41"/>
            <p:cNvSpPr/>
            <p:nvPr/>
          </p:nvSpPr>
          <p:spPr>
            <a:xfrm>
              <a:off x="685800" y="2952750"/>
              <a:ext cx="457200" cy="457200"/>
            </a:xfrm>
            <a:prstGeom prst="rect">
              <a:avLst/>
            </a:prstGeom>
            <a:solidFill>
              <a:srgbClr val="C35DA3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77742" y="3079432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287018" y="2965132"/>
              <a:ext cx="6759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Pilote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290066" y="3277552"/>
              <a:ext cx="99212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Semaines 3 à 8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2857500" y="2952750"/>
              <a:ext cx="8382000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4257675" y="2952750"/>
              <a:ext cx="4191000" cy="457200"/>
            </a:xfrm>
            <a:prstGeom prst="rect">
              <a:avLst/>
            </a:prstGeom>
            <a:solidFill>
              <a:srgbClr val="C35DA3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6052242" y="3108960"/>
              <a:ext cx="6018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S3 à S8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685800" y="3790950"/>
            <a:ext cx="10553700" cy="530161"/>
            <a:chOff x="685800" y="3790950"/>
            <a:chExt cx="10553700" cy="530161"/>
          </a:xfrm>
        </p:grpSpPr>
        <p:sp>
          <p:nvSpPr>
            <p:cNvPr id="49" name="Rectangle 49"/>
            <p:cNvSpPr/>
            <p:nvPr/>
          </p:nvSpPr>
          <p:spPr>
            <a:xfrm>
              <a:off x="685800" y="3790950"/>
              <a:ext cx="457200" cy="457200"/>
            </a:xfrm>
            <a:prstGeom prst="rect">
              <a:avLst/>
            </a:prstGeom>
            <a:solidFill>
              <a:srgbClr val="00A88E"/>
            </a:solidFill>
            <a:ln>
              <a:noFill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777742" y="3917632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287018" y="3803332"/>
              <a:ext cx="1364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Déploiement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290066" y="4115752"/>
              <a:ext cx="107035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Semaines 9 à 12</a:t>
              </a:r>
            </a:p>
          </p:txBody>
        </p:sp>
        <p:sp>
          <p:nvSpPr>
            <p:cNvPr id="53" name="Rectangle 53"/>
            <p:cNvSpPr/>
            <p:nvPr/>
          </p:nvSpPr>
          <p:spPr>
            <a:xfrm>
              <a:off x="2857500" y="3790950"/>
              <a:ext cx="8382000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54" name="Rectangle 54"/>
            <p:cNvSpPr/>
            <p:nvPr/>
          </p:nvSpPr>
          <p:spPr>
            <a:xfrm>
              <a:off x="8448675" y="3790950"/>
              <a:ext cx="2790825" cy="457200"/>
            </a:xfrm>
            <a:prstGeom prst="rect">
              <a:avLst/>
            </a:prstGeom>
            <a:solidFill>
              <a:srgbClr val="00A88E"/>
            </a:solidFill>
            <a:ln>
              <a:noFill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9489986" y="3947160"/>
              <a:ext cx="6986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S9 à S12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685800" y="4781550"/>
            <a:ext cx="10820400" cy="1228535"/>
            <a:chOff x="685800" y="4781550"/>
            <a:chExt cx="10820400" cy="1228535"/>
          </a:xfrm>
        </p:grpSpPr>
        <p:sp>
          <p:nvSpPr>
            <p:cNvPr id="57" name="Rectangle 57"/>
            <p:cNvSpPr/>
            <p:nvPr/>
          </p:nvSpPr>
          <p:spPr>
            <a:xfrm>
              <a:off x="685800" y="4781550"/>
              <a:ext cx="10820400" cy="1181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58" name="Rectangle 58"/>
            <p:cNvSpPr/>
            <p:nvPr/>
          </p:nvSpPr>
          <p:spPr>
            <a:xfrm>
              <a:off x="685800" y="4781550"/>
              <a:ext cx="762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62" name="Group 62"/>
            <p:cNvGrpSpPr/>
            <p:nvPr/>
          </p:nvGrpSpPr>
          <p:grpSpPr>
            <a:xfrm>
              <a:off x="1107281" y="5069681"/>
              <a:ext cx="242888" cy="242888"/>
              <a:chOff x="1107281" y="5069681"/>
              <a:chExt cx="242888" cy="242888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1107281" y="5069681"/>
                <a:ext cx="242888" cy="242888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242888">
                    <a:moveTo>
                      <a:pt x="0" y="121444"/>
                    </a:moveTo>
                    <a:cubicBezTo>
                      <a:pt x="0" y="188516"/>
                      <a:pt x="54372" y="242888"/>
                      <a:pt x="121444" y="242888"/>
                    </a:cubicBezTo>
                    <a:cubicBezTo>
                      <a:pt x="188516" y="242888"/>
                      <a:pt x="242888" y="188516"/>
                      <a:pt x="242888" y="121444"/>
                    </a:cubicBezTo>
                    <a:cubicBezTo>
                      <a:pt x="242888" y="54372"/>
                      <a:pt x="188516" y="0"/>
                      <a:pt x="121444" y="0"/>
                    </a:cubicBezTo>
                    <a:cubicBezTo>
                      <a:pt x="54372" y="0"/>
                      <a:pt x="0" y="54372"/>
                      <a:pt x="0" y="121444"/>
                    </a:cubicBez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60" name="Freeform 60"/>
              <p:cNvSpPr/>
              <p:nvPr/>
            </p:nvSpPr>
            <p:spPr>
              <a:xfrm>
                <a:off x="1188244" y="5136815"/>
                <a:ext cx="80963" cy="108621"/>
              </a:xfrm>
              <a:custGeom>
                <a:avLst/>
                <a:gdLst/>
                <a:ahLst/>
                <a:cxnLst/>
                <a:rect l="l" t="t" r="r" b="b"/>
                <a:pathLst>
                  <a:path w="80963" h="108621">
                    <a:moveTo>
                      <a:pt x="78264" y="13829"/>
                    </a:moveTo>
                    <a:cubicBezTo>
                      <a:pt x="73283" y="5189"/>
                      <a:pt x="63943" y="0"/>
                      <a:pt x="53975" y="336"/>
                    </a:cubicBezTo>
                    <a:lnTo>
                      <a:pt x="26988" y="336"/>
                    </a:lnTo>
                    <a:cubicBezTo>
                      <a:pt x="12083" y="336"/>
                      <a:pt x="0" y="12418"/>
                      <a:pt x="0" y="27323"/>
                    </a:cubicBezTo>
                    <a:cubicBezTo>
                      <a:pt x="0" y="42228"/>
                      <a:pt x="12083" y="54311"/>
                      <a:pt x="26988" y="54311"/>
                    </a:cubicBezTo>
                    <a:lnTo>
                      <a:pt x="53975" y="54311"/>
                    </a:lnTo>
                    <a:cubicBezTo>
                      <a:pt x="68880" y="54311"/>
                      <a:pt x="80963" y="66393"/>
                      <a:pt x="80963" y="81298"/>
                    </a:cubicBezTo>
                    <a:cubicBezTo>
                      <a:pt x="80963" y="96203"/>
                      <a:pt x="68880" y="108286"/>
                      <a:pt x="53975" y="108286"/>
                    </a:cubicBezTo>
                    <a:lnTo>
                      <a:pt x="26988" y="108286"/>
                    </a:lnTo>
                    <a:cubicBezTo>
                      <a:pt x="17020" y="108621"/>
                      <a:pt x="7680" y="103432"/>
                      <a:pt x="2699" y="94792"/>
                    </a:cubicBez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  <p:sp>
            <p:nvSpPr>
              <p:cNvPr id="61" name="Freeform 61"/>
              <p:cNvSpPr/>
              <p:nvPr/>
            </p:nvSpPr>
            <p:spPr>
              <a:xfrm>
                <a:off x="1228725" y="5123656"/>
                <a:ext cx="9525" cy="13493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4938">
                    <a:moveTo>
                      <a:pt x="0" y="0"/>
                    </a:moveTo>
                    <a:lnTo>
                      <a:pt x="0" y="134938"/>
                    </a:lnTo>
                  </a:path>
                </a:pathLst>
              </a:custGeom>
              <a:noFill/>
              <a:ln w="26988">
                <a:solidFill>
                  <a:schemeClr val="accent1"/>
                </a:solidFill>
              </a:ln>
            </p:spPr>
          </p:sp>
        </p:grpSp>
        <p:sp>
          <p:nvSpPr>
            <p:cNvPr id="63" name="TextBox 63"/>
            <p:cNvSpPr txBox="1"/>
            <p:nvPr/>
          </p:nvSpPr>
          <p:spPr>
            <a:xfrm>
              <a:off x="1519047" y="5133499"/>
              <a:ext cx="174567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112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BUDGET PRÉVISIONNEL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507998" y="5394008"/>
              <a:ext cx="176850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48 000 €</a:t>
              </a:r>
            </a:p>
          </p:txBody>
        </p:sp>
        <p:sp>
          <p:nvSpPr>
            <p:cNvPr id="65" name="Line 65"/>
            <p:cNvSpPr/>
            <p:nvPr/>
          </p:nvSpPr>
          <p:spPr>
            <a:xfrm>
              <a:off x="5334000" y="504825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5824347" y="5133499"/>
              <a:ext cx="177494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112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PÉRIMÈTRE DU PROJET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5820918" y="5517832"/>
              <a:ext cx="430818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équipes pilotes · 120 collaborateurs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681038" y="6483191"/>
            <a:ext cx="10829924" cy="161925"/>
            <a:chOff x="681038" y="6483191"/>
            <a:chExt cx="10829924" cy="161925"/>
          </a:xfrm>
        </p:grpSpPr>
        <p:sp>
          <p:nvSpPr>
            <p:cNvPr id="69" name="TextBox 69"/>
            <p:cNvSpPr txBox="1"/>
            <p:nvPr/>
          </p:nvSpPr>
          <p:spPr>
            <a:xfrm>
              <a:off x="681038" y="6483191"/>
              <a:ext cx="1628798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Horizon · Comité de lancement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11380010" y="6483191"/>
              <a:ext cx="13095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8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73608" y="560070"/>
            <a:ext cx="6633320" cy="782669"/>
            <a:chOff x="673608" y="560070"/>
            <a:chExt cx="6633320" cy="782669"/>
          </a:xfrm>
        </p:grpSpPr>
        <p:sp>
          <p:nvSpPr>
            <p:cNvPr id="2" name="TextBox 2"/>
            <p:cNvSpPr txBox="1"/>
            <p:nvPr/>
          </p:nvSpPr>
          <p:spPr>
            <a:xfrm>
              <a:off x="673608" y="560070"/>
              <a:ext cx="6633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Décision attendue et prochaines actions</a:t>
              </a:r>
            </a:p>
          </p:txBody>
        </p:sp>
        <p:sp>
          <p:nvSpPr>
            <p:cNvPr id="3" name="Rectangle 3"/>
            <p:cNvSpPr/>
            <p:nvPr/>
          </p:nvSpPr>
          <p:spPr>
            <a:xfrm>
              <a:off x="704850" y="952500"/>
              <a:ext cx="609600" cy="47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80847" y="1152049"/>
              <a:ext cx="268933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112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SYNTHÈSE · À L’ISSUE DU COMITÉ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85800" y="1638300"/>
            <a:ext cx="10820400" cy="495300"/>
            <a:chOff x="685800" y="1638300"/>
            <a:chExt cx="10820400" cy="495300"/>
          </a:xfrm>
        </p:grpSpPr>
        <p:sp>
          <p:nvSpPr>
            <p:cNvPr id="6" name="Rectangle 6"/>
            <p:cNvSpPr/>
            <p:nvPr/>
          </p:nvSpPr>
          <p:spPr>
            <a:xfrm>
              <a:off x="685800" y="1638300"/>
              <a:ext cx="108204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85266" y="1839278"/>
              <a:ext cx="72830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spc="75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DÉCISION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947666" y="1839278"/>
              <a:ext cx="54230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spc="75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DÉTAIL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496939" y="1839278"/>
              <a:ext cx="70979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050" b="1" spc="75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PORTEUR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85800" y="2133600"/>
            <a:ext cx="10820400" cy="742950"/>
            <a:chOff x="685800" y="2133600"/>
            <a:chExt cx="10820400" cy="742950"/>
          </a:xfrm>
        </p:grpSpPr>
        <p:sp>
          <p:nvSpPr>
            <p:cNvPr id="11" name="Rectangle 11"/>
            <p:cNvSpPr/>
            <p:nvPr/>
          </p:nvSpPr>
          <p:spPr>
            <a:xfrm>
              <a:off x="685800" y="2133600"/>
              <a:ext cx="10820400" cy="7429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1023938" y="2405063"/>
              <a:ext cx="200026" cy="200026"/>
              <a:chOff x="1023938" y="2405063"/>
              <a:chExt cx="200026" cy="20002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023938" y="2405063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090613" y="2482850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1383030" y="2419350"/>
              <a:ext cx="173913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Valider le budget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946142" y="2435542"/>
              <a:ext cx="24762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48 000 € sur douze semaines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88525" y="2443639"/>
              <a:ext cx="171935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Comité de direction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85800" y="2876550"/>
            <a:ext cx="10820400" cy="742950"/>
            <a:chOff x="685800" y="2876550"/>
            <a:chExt cx="10820400" cy="742950"/>
          </a:xfrm>
        </p:grpSpPr>
        <p:sp>
          <p:nvSpPr>
            <p:cNvPr id="19" name="Rectangle 19"/>
            <p:cNvSpPr/>
            <p:nvPr/>
          </p:nvSpPr>
          <p:spPr>
            <a:xfrm>
              <a:off x="685800" y="2876550"/>
              <a:ext cx="10820400" cy="74295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rgbClr val="3A3A46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1023938" y="3148013"/>
              <a:ext cx="200026" cy="200026"/>
              <a:chOff x="1023938" y="3148013"/>
              <a:chExt cx="200026" cy="20002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023938" y="3148013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090613" y="3225800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1383030" y="3162300"/>
              <a:ext cx="32240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Nommer un référent par équipe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946142" y="3178492"/>
              <a:ext cx="41634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Un référent pour chacune des 3 équipes pilotes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425315" y="3186589"/>
              <a:ext cx="1782562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Chaque équipe pilote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80847" y="4066699"/>
            <a:ext cx="10825353" cy="190690"/>
            <a:chOff x="680847" y="4066699"/>
            <a:chExt cx="10825353" cy="190690"/>
          </a:xfrm>
        </p:grpSpPr>
        <p:sp>
          <p:nvSpPr>
            <p:cNvPr id="27" name="TextBox 27"/>
            <p:cNvSpPr txBox="1"/>
            <p:nvPr/>
          </p:nvSpPr>
          <p:spPr>
            <a:xfrm>
              <a:off x="680847" y="4066699"/>
              <a:ext cx="16785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spc="112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PROCHAINES ACTIONS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2571750" y="4124325"/>
              <a:ext cx="8934450" cy="9525"/>
            </a:xfrm>
            <a:custGeom>
              <a:avLst/>
              <a:gdLst/>
              <a:ahLst/>
              <a:cxnLst/>
              <a:rect l="l" t="t" r="r" b="b"/>
              <a:pathLst>
                <a:path w="8934450" h="9525">
                  <a:moveTo>
                    <a:pt x="0" y="0"/>
                  </a:moveTo>
                  <a:lnTo>
                    <a:pt x="8934450" y="0"/>
                  </a:lnTo>
                </a:path>
              </a:pathLst>
            </a:custGeom>
            <a:noFill/>
            <a:ln w="9525">
              <a:solidFill>
                <a:srgbClr val="3A3A46"/>
              </a:solidFill>
            </a:ln>
          </p:spPr>
        </p:sp>
      </p:grpSp>
      <p:grpSp>
        <p:nvGrpSpPr>
          <p:cNvPr id="42" name="Group 42"/>
          <p:cNvGrpSpPr/>
          <p:nvPr/>
        </p:nvGrpSpPr>
        <p:grpSpPr>
          <a:xfrm>
            <a:off x="685800" y="4400550"/>
            <a:ext cx="3429000" cy="1638300"/>
            <a:chOff x="685800" y="4400550"/>
            <a:chExt cx="3429000" cy="1638300"/>
          </a:xfrm>
        </p:grpSpPr>
        <p:sp>
          <p:nvSpPr>
            <p:cNvPr id="30" name="Rectangle 30"/>
            <p:cNvSpPr/>
            <p:nvPr/>
          </p:nvSpPr>
          <p:spPr>
            <a:xfrm>
              <a:off x="685800" y="4400550"/>
              <a:ext cx="3429000" cy="1638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685800" y="4400550"/>
              <a:ext cx="76200" cy="1638300"/>
            </a:xfrm>
            <a:prstGeom prst="rect">
              <a:avLst/>
            </a:prstGeom>
            <a:solidFill>
              <a:srgbClr val="5B6293"/>
            </a:solidFill>
            <a:ln>
              <a:noFill/>
            </a:ln>
          </p:spPr>
        </p:sp>
        <p:grpSp>
          <p:nvGrpSpPr>
            <p:cNvPr id="38" name="Group 38"/>
            <p:cNvGrpSpPr/>
            <p:nvPr/>
          </p:nvGrpSpPr>
          <p:grpSpPr>
            <a:xfrm>
              <a:off x="1038225" y="4683919"/>
              <a:ext cx="190500" cy="214312"/>
              <a:chOff x="1038225" y="4683919"/>
              <a:chExt cx="190500" cy="214312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038225" y="4707731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90500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lnTo>
                      <a:pt x="166688" y="0"/>
                    </a:lnTo>
                    <a:cubicBezTo>
                      <a:pt x="179839" y="0"/>
                      <a:pt x="190500" y="10661"/>
                      <a:pt x="190500" y="23812"/>
                    </a:cubicBezTo>
                    <a:lnTo>
                      <a:pt x="190500" y="166688"/>
                    </a:lnTo>
                    <a:cubicBezTo>
                      <a:pt x="190500" y="179839"/>
                      <a:pt x="179839" y="190500"/>
                      <a:pt x="166688" y="190500"/>
                    </a:cubicBezTo>
                    <a:lnTo>
                      <a:pt x="23812" y="190500"/>
                    </a:lnTo>
                    <a:cubicBezTo>
                      <a:pt x="10661" y="190500"/>
                      <a:pt x="0" y="179839"/>
                      <a:pt x="0" y="166688"/>
                    </a:cubicBez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rgbClr val="5B6293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1181100" y="4683919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23812">
                <a:solidFill>
                  <a:srgbClr val="5B6293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1085850" y="4683919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23812">
                <a:solidFill>
                  <a:srgbClr val="5B6293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038225" y="4779169"/>
                <a:ext cx="190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9525">
                    <a:moveTo>
                      <a:pt x="0" y="0"/>
                    </a:moveTo>
                    <a:lnTo>
                      <a:pt x="190500" y="0"/>
                    </a:lnTo>
                  </a:path>
                </a:pathLst>
              </a:custGeom>
              <a:noFill/>
              <a:ln w="23812">
                <a:solidFill>
                  <a:srgbClr val="5B6293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1121569" y="4826794"/>
                <a:ext cx="1190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906" h="9525">
                    <a:moveTo>
                      <a:pt x="0" y="0"/>
                    </a:moveTo>
                    <a:lnTo>
                      <a:pt x="11906" y="0"/>
                    </a:lnTo>
                  </a:path>
                </a:pathLst>
              </a:custGeom>
              <a:noFill/>
              <a:ln w="23812">
                <a:solidFill>
                  <a:srgbClr val="5B6293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1133475" y="4826794"/>
                <a:ext cx="9525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719">
                    <a:moveTo>
                      <a:pt x="0" y="0"/>
                    </a:moveTo>
                    <a:lnTo>
                      <a:pt x="0" y="35719"/>
                    </a:lnTo>
                  </a:path>
                </a:pathLst>
              </a:custGeom>
              <a:noFill/>
              <a:ln w="23812">
                <a:solidFill>
                  <a:srgbClr val="5B6293"/>
                </a:solidFill>
              </a:ln>
            </p:spPr>
          </p:sp>
        </p:grpSp>
        <p:sp>
          <p:nvSpPr>
            <p:cNvPr id="39" name="TextBox 39"/>
            <p:cNvSpPr txBox="1"/>
            <p:nvPr/>
          </p:nvSpPr>
          <p:spPr>
            <a:xfrm>
              <a:off x="985838" y="5160645"/>
              <a:ext cx="77111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spc="1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SEMAINE 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82218" y="5403532"/>
              <a:ext cx="9219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Cadrage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84885" y="5726906"/>
              <a:ext cx="105831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Semaines 1 à 2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381500" y="4400550"/>
            <a:ext cx="3429000" cy="1638300"/>
            <a:chOff x="4381500" y="4400550"/>
            <a:chExt cx="3429000" cy="1638300"/>
          </a:xfrm>
        </p:grpSpPr>
        <p:sp>
          <p:nvSpPr>
            <p:cNvPr id="43" name="Rectangle 43"/>
            <p:cNvSpPr/>
            <p:nvPr/>
          </p:nvSpPr>
          <p:spPr>
            <a:xfrm>
              <a:off x="4381500" y="4400550"/>
              <a:ext cx="3429000" cy="1638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44" name="Rectangle 44"/>
            <p:cNvSpPr/>
            <p:nvPr/>
          </p:nvSpPr>
          <p:spPr>
            <a:xfrm>
              <a:off x="4381500" y="4400550"/>
              <a:ext cx="76200" cy="1638300"/>
            </a:xfrm>
            <a:prstGeom prst="rect">
              <a:avLst/>
            </a:prstGeom>
            <a:solidFill>
              <a:srgbClr val="C35DA3"/>
            </a:solidFill>
            <a:ln>
              <a:noFill/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4730164" y="4695825"/>
              <a:ext cx="194261" cy="194261"/>
              <a:chOff x="4730164" y="4695825"/>
              <a:chExt cx="194261" cy="194261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4733925" y="4695825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90500">
                    <a:moveTo>
                      <a:pt x="0" y="107156"/>
                    </a:moveTo>
                    <a:cubicBezTo>
                      <a:pt x="43698" y="112349"/>
                      <a:pt x="78151" y="146802"/>
                      <a:pt x="83344" y="190500"/>
                    </a:cubicBezTo>
                    <a:cubicBezTo>
                      <a:pt x="104740" y="178165"/>
                      <a:pt x="118247" y="155653"/>
                      <a:pt x="119062" y="130969"/>
                    </a:cubicBezTo>
                    <a:cubicBezTo>
                      <a:pt x="159946" y="116587"/>
                      <a:pt x="188140" y="78994"/>
                      <a:pt x="190500" y="35719"/>
                    </a:cubicBezTo>
                    <a:cubicBezTo>
                      <a:pt x="190500" y="15992"/>
                      <a:pt x="174508" y="0"/>
                      <a:pt x="154781" y="0"/>
                    </a:cubicBezTo>
                    <a:cubicBezTo>
                      <a:pt x="111506" y="2360"/>
                      <a:pt x="73913" y="30554"/>
                      <a:pt x="59531" y="71438"/>
                    </a:cubicBezTo>
                    <a:cubicBezTo>
                      <a:pt x="34847" y="72253"/>
                      <a:pt x="12335" y="85760"/>
                      <a:pt x="0" y="107156"/>
                    </a:cubicBezTo>
                  </a:path>
                </a:pathLst>
              </a:custGeom>
              <a:noFill/>
              <a:ln w="23812">
                <a:solidFill>
                  <a:srgbClr val="C35DA3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4730164" y="4814888"/>
                <a:ext cx="75198" cy="75198"/>
              </a:xfrm>
              <a:custGeom>
                <a:avLst/>
                <a:gdLst/>
                <a:ahLst/>
                <a:cxnLst/>
                <a:rect l="l" t="t" r="r" b="b"/>
                <a:pathLst>
                  <a:path w="75198" h="75198">
                    <a:moveTo>
                      <a:pt x="39479" y="0"/>
                    </a:moveTo>
                    <a:cubicBezTo>
                      <a:pt x="14130" y="14311"/>
                      <a:pt x="0" y="42572"/>
                      <a:pt x="3761" y="71438"/>
                    </a:cubicBezTo>
                    <a:cubicBezTo>
                      <a:pt x="32627" y="75198"/>
                      <a:pt x="60887" y="61068"/>
                      <a:pt x="75198" y="35719"/>
                    </a:cubicBezTo>
                  </a:path>
                </a:pathLst>
              </a:custGeom>
              <a:noFill/>
              <a:ln w="23812">
                <a:solidFill>
                  <a:srgbClr val="C35DA3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4852988" y="4743450"/>
                <a:ext cx="23812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23812">
                    <a:moveTo>
                      <a:pt x="0" y="11906"/>
                    </a:moveTo>
                    <a:cubicBezTo>
                      <a:pt x="0" y="18482"/>
                      <a:pt x="5331" y="23812"/>
                      <a:pt x="11906" y="23812"/>
                    </a:cubicBezTo>
                    <a:cubicBezTo>
                      <a:pt x="18482" y="23812"/>
                      <a:pt x="23812" y="18482"/>
                      <a:pt x="23812" y="11906"/>
                    </a:cubicBezTo>
                    <a:cubicBezTo>
                      <a:pt x="23812" y="5331"/>
                      <a:pt x="18482" y="0"/>
                      <a:pt x="11906" y="0"/>
                    </a:cubicBezTo>
                    <a:cubicBezTo>
                      <a:pt x="5331" y="0"/>
                      <a:pt x="0" y="5331"/>
                      <a:pt x="0" y="11906"/>
                    </a:cubicBezTo>
                  </a:path>
                </a:pathLst>
              </a:custGeom>
              <a:noFill/>
              <a:ln w="23812">
                <a:solidFill>
                  <a:srgbClr val="C35DA3"/>
                </a:solidFill>
              </a:ln>
            </p:spPr>
          </p:sp>
        </p:grpSp>
        <p:sp>
          <p:nvSpPr>
            <p:cNvPr id="49" name="TextBox 49"/>
            <p:cNvSpPr txBox="1"/>
            <p:nvPr/>
          </p:nvSpPr>
          <p:spPr>
            <a:xfrm>
              <a:off x="4681538" y="5160645"/>
              <a:ext cx="77111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spc="1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SEMAINE 3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4677918" y="5403532"/>
              <a:ext cx="6759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Pilote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4680585" y="5726906"/>
              <a:ext cx="190277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Semaines 3 à 8 · 3 équipes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077200" y="4400550"/>
            <a:ext cx="3429000" cy="1638300"/>
            <a:chOff x="8077200" y="4400550"/>
            <a:chExt cx="3429000" cy="1638300"/>
          </a:xfrm>
        </p:grpSpPr>
        <p:sp>
          <p:nvSpPr>
            <p:cNvPr id="53" name="Rectangle 53"/>
            <p:cNvSpPr/>
            <p:nvPr/>
          </p:nvSpPr>
          <p:spPr>
            <a:xfrm>
              <a:off x="8077200" y="4400550"/>
              <a:ext cx="3429000" cy="1638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54" name="Rectangle 54"/>
            <p:cNvSpPr/>
            <p:nvPr/>
          </p:nvSpPr>
          <p:spPr>
            <a:xfrm>
              <a:off x="8077200" y="4400550"/>
              <a:ext cx="76200" cy="1638300"/>
            </a:xfrm>
            <a:prstGeom prst="rect">
              <a:avLst/>
            </a:prstGeom>
            <a:solidFill>
              <a:srgbClr val="00A88E"/>
            </a:solidFill>
            <a:ln>
              <a:noFill/>
            </a:ln>
          </p:spPr>
        </p:sp>
        <p:grpSp>
          <p:nvGrpSpPr>
            <p:cNvPr id="59" name="Group 59"/>
            <p:cNvGrpSpPr/>
            <p:nvPr/>
          </p:nvGrpSpPr>
          <p:grpSpPr>
            <a:xfrm>
              <a:off x="8417719" y="4683919"/>
              <a:ext cx="214312" cy="214313"/>
              <a:chOff x="8417719" y="4683919"/>
              <a:chExt cx="214312" cy="214313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8441531" y="4683919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23812">
                <a:solidFill>
                  <a:srgbClr val="00A88E"/>
                </a:solidFill>
              </a:ln>
            </p:spPr>
          </p:sp>
          <p:sp>
            <p:nvSpPr>
              <p:cNvPr id="56" name="Freeform 56"/>
              <p:cNvSpPr/>
              <p:nvPr/>
            </p:nvSpPr>
            <p:spPr>
              <a:xfrm>
                <a:off x="8417719" y="4826794"/>
                <a:ext cx="142875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71438">
                    <a:moveTo>
                      <a:pt x="0" y="71438"/>
                    </a:moveTo>
                    <a:lnTo>
                      <a:pt x="0" y="47625"/>
                    </a:lnTo>
                    <a:cubicBezTo>
                      <a:pt x="0" y="21322"/>
                      <a:pt x="21322" y="0"/>
                      <a:pt x="47625" y="0"/>
                    </a:cubicBezTo>
                    <a:lnTo>
                      <a:pt x="95250" y="0"/>
                    </a:lnTo>
                    <a:cubicBezTo>
                      <a:pt x="121553" y="0"/>
                      <a:pt x="142875" y="21322"/>
                      <a:pt x="142875" y="47625"/>
                    </a:cubicBezTo>
                    <a:lnTo>
                      <a:pt x="142875" y="71438"/>
                    </a:lnTo>
                  </a:path>
                </a:pathLst>
              </a:custGeom>
              <a:noFill/>
              <a:ln w="23812">
                <a:solidFill>
                  <a:srgbClr val="00A88E"/>
                </a:solidFill>
              </a:ln>
            </p:spPr>
          </p:sp>
          <p:sp>
            <p:nvSpPr>
              <p:cNvPr id="57" name="Freeform 57"/>
              <p:cNvSpPr/>
              <p:nvPr/>
            </p:nvSpPr>
            <p:spPr>
              <a:xfrm>
                <a:off x="8572500" y="4685467"/>
                <a:ext cx="35812" cy="92273"/>
              </a:xfrm>
              <a:custGeom>
                <a:avLst/>
                <a:gdLst/>
                <a:ahLst/>
                <a:cxnLst/>
                <a:rect l="l" t="t" r="r" b="b"/>
                <a:pathLst>
                  <a:path w="35812" h="92273">
                    <a:moveTo>
                      <a:pt x="0" y="0"/>
                    </a:moveTo>
                    <a:cubicBezTo>
                      <a:pt x="21073" y="5396"/>
                      <a:pt x="35812" y="24384"/>
                      <a:pt x="35812" y="46137"/>
                    </a:cubicBezTo>
                    <a:cubicBezTo>
                      <a:pt x="35812" y="67890"/>
                      <a:pt x="21073" y="86878"/>
                      <a:pt x="0" y="92273"/>
                    </a:cubicBezTo>
                  </a:path>
                </a:pathLst>
              </a:custGeom>
              <a:noFill/>
              <a:ln w="23812">
                <a:solidFill>
                  <a:srgbClr val="00A88E"/>
                </a:solidFill>
              </a:ln>
            </p:spPr>
          </p:sp>
          <p:sp>
            <p:nvSpPr>
              <p:cNvPr id="58" name="Freeform 58"/>
              <p:cNvSpPr/>
              <p:nvPr/>
            </p:nvSpPr>
            <p:spPr>
              <a:xfrm>
                <a:off x="8596312" y="4828580"/>
                <a:ext cx="35719" cy="69652"/>
              </a:xfrm>
              <a:custGeom>
                <a:avLst/>
                <a:gdLst/>
                <a:ahLst/>
                <a:cxnLst/>
                <a:rect l="l" t="t" r="r" b="b"/>
                <a:pathLst>
                  <a:path w="35719" h="69652">
                    <a:moveTo>
                      <a:pt x="35719" y="69652"/>
                    </a:moveTo>
                    <a:lnTo>
                      <a:pt x="35719" y="45839"/>
                    </a:lnTo>
                    <a:cubicBezTo>
                      <a:pt x="35594" y="24224"/>
                      <a:pt x="20929" y="5403"/>
                      <a:pt x="0" y="0"/>
                    </a:cubicBezTo>
                  </a:path>
                </a:pathLst>
              </a:custGeom>
              <a:noFill/>
              <a:ln w="23812">
                <a:solidFill>
                  <a:srgbClr val="00A88E"/>
                </a:solidFill>
              </a:ln>
            </p:spPr>
          </p:sp>
        </p:grpSp>
        <p:sp>
          <p:nvSpPr>
            <p:cNvPr id="60" name="TextBox 60"/>
            <p:cNvSpPr txBox="1"/>
            <p:nvPr/>
          </p:nvSpPr>
          <p:spPr>
            <a:xfrm>
              <a:off x="8377238" y="5160645"/>
              <a:ext cx="77111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spc="1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SEMAINE 9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8373618" y="5403532"/>
              <a:ext cx="1364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Déploiement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8376285" y="5726906"/>
              <a:ext cx="114176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Semaines 9 à 12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681038" y="6483191"/>
            <a:ext cx="10829924" cy="161925"/>
            <a:chOff x="681038" y="6483191"/>
            <a:chExt cx="10829924" cy="161925"/>
          </a:xfrm>
        </p:grpSpPr>
        <p:sp>
          <p:nvSpPr>
            <p:cNvPr id="64" name="TextBox 64"/>
            <p:cNvSpPr txBox="1"/>
            <p:nvPr/>
          </p:nvSpPr>
          <p:spPr>
            <a:xfrm>
              <a:off x="681038" y="6483191"/>
              <a:ext cx="1628798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Horizon · Comité de lancement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380010" y="6483191"/>
              <a:ext cx="13095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820" dirty="0">
                  <a:solidFill>
                    <a:srgbClr val="A0A0AA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svg_pptx_6numj8aa">
  <a:themeElements>
    <a:clrScheme name="svg_pptx_6numj8aa">
      <a:dk1>
        <a:srgbClr val="FFFFFF"/>
      </a:dk1>
      <a:lt1>
        <a:srgbClr val="1F1F27"/>
      </a:lt1>
      <a:dk2>
        <a:srgbClr val="FFFFFF"/>
      </a:dk2>
      <a:lt2>
        <a:srgbClr val="1F1F27"/>
      </a:lt2>
      <a:accent1>
        <a:srgbClr val="E11B22"/>
      </a:accent1>
      <a:accent2>
        <a:srgbClr val="C8C8D2"/>
      </a:accent2>
      <a:accent3>
        <a:srgbClr val="C8C8D2"/>
      </a:accent3>
      <a:accent4>
        <a:srgbClr val="2B2B35"/>
      </a:accent4>
      <a:accent5>
        <a:srgbClr val="4BACC6"/>
      </a:accent5>
      <a:accent6>
        <a:srgbClr val="F79646"/>
      </a:accent6>
      <a:hlink>
        <a:srgbClr val="C8C8D2"/>
      </a:hlink>
      <a:folHlink>
        <a:srgbClr val="C8C8D2"/>
      </a:folHlink>
    </a:clrScheme>
    <a:fontScheme name="svg_pptx_6numj8aa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vg_pptx_6numj8a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2026-09-17T07:53:33Z</dcterms:created>
  <dcterms:modified xsi:type="dcterms:W3CDTF">2026-09-17T07:53:33Z</dcterms:modified>
  <cp:category/>
  <cp:contentStatus/>
</cp:coreProperties>
</file>